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040" r:id="rId1"/>
  </p:sldMasterIdLst>
  <p:notesMasterIdLst>
    <p:notesMasterId r:id="rId6"/>
  </p:notesMasterIdLst>
  <p:handoutMasterIdLst>
    <p:handoutMasterId r:id="rId7"/>
  </p:handoutMasterIdLst>
  <p:sldIdLst>
    <p:sldId id="261" r:id="rId2"/>
    <p:sldId id="662" r:id="rId3"/>
    <p:sldId id="663" r:id="rId4"/>
    <p:sldId id="664" r:id="rId5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0066"/>
    <a:srgbClr val="00FF00"/>
    <a:srgbClr val="003300"/>
    <a:srgbClr val="CCFF33"/>
    <a:srgbClr val="CCFFFF"/>
    <a:srgbClr val="FFFF00"/>
    <a:srgbClr val="99FF33"/>
    <a:srgbClr val="CC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708" autoAdjust="0"/>
    <p:restoredTop sz="91768" autoAdjust="0"/>
  </p:normalViewPr>
  <p:slideViewPr>
    <p:cSldViewPr>
      <p:cViewPr varScale="1">
        <p:scale>
          <a:sx n="83" d="100"/>
          <a:sy n="83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90" y="27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6BCE8E27-0F12-4DAC-8FA7-278C855D1792}" type="datetimeFigureOut">
              <a:rPr lang="en-US"/>
              <a:pPr>
                <a:defRPr/>
              </a:pPr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D2AE5C0-22B5-4F7D-8F71-B853AD6E02DD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647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388FAC04-7C03-47DE-8E4F-57113C40E3E8}" type="datetimeFigureOut">
              <a:rPr lang="en-US"/>
              <a:pPr>
                <a:defRPr/>
              </a:pPr>
              <a:t>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3F7C63-33D5-47EB-AA0B-0D38866EFE3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813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Tahoma" pitchFamily="34" charset="0"/>
                <a:cs typeface="Arial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22841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841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01D00-919C-4D0A-89C7-7517FBA15FCC}" type="datetime1">
              <a:rPr lang="ar-SA"/>
              <a:pPr>
                <a:defRPr/>
              </a:pPr>
              <a:t>04/02/1443</a:t>
            </a:fld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555E2-0C69-4EED-B42F-29EC53F2C65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A554-C535-4C93-9E96-2267F2D1C652}" type="datetime1">
              <a:rPr lang="ar-SA"/>
              <a:pPr>
                <a:defRPr/>
              </a:pPr>
              <a:t>04/02/1443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2E833-4E01-4C6D-9889-11A5768DD3B9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A63B8-0594-457C-A488-89D53F0F1553}" type="datetime1">
              <a:rPr lang="ar-SA"/>
              <a:pPr>
                <a:defRPr/>
              </a:pPr>
              <a:t>04/02/1443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6A88E-BC62-4768-9DBB-6ACF3799925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38D1A-C062-4536-8678-B0236998312D}" type="datetime1">
              <a:rPr lang="ar-SA"/>
              <a:pPr>
                <a:defRPr/>
              </a:pPr>
              <a:t>04/02/1443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6A4CA-7587-4E79-B547-DEE7ECA4510B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E79A6-FABB-44EE-91EC-8EB0CCB0887C}" type="datetime1">
              <a:rPr lang="ar-SA"/>
              <a:pPr>
                <a:defRPr/>
              </a:pPr>
              <a:t>04/02/1443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BE6CB-57F2-4A90-8B76-3E6FC77B7C7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411CA-266D-44FF-A56F-CB91D6DDF531}" type="datetime1">
              <a:rPr lang="ar-SA"/>
              <a:pPr>
                <a:defRPr/>
              </a:pPr>
              <a:t>04/02/1443</a:t>
            </a:fld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E7934-95FC-476D-94BA-48903CCAE8E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6D505-0015-455A-B55C-54C7AAB1A82E}" type="datetime1">
              <a:rPr lang="ar-SA"/>
              <a:pPr>
                <a:defRPr/>
              </a:pPr>
              <a:t>04/02/1443</a:t>
            </a:fld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8F6CD-40FE-4B1C-AE1F-72647B27F43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DCBCE-0DAD-4801-A138-B52D3AFB3657}" type="datetime1">
              <a:rPr lang="ar-SA"/>
              <a:pPr>
                <a:defRPr/>
              </a:pPr>
              <a:t>04/02/1443</a:t>
            </a:fld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ED955-8468-42C4-AE65-7ED4AEDA956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85451-2DD3-4EEE-962C-EFEF55AE43FB}" type="datetime1">
              <a:rPr lang="ar-SA"/>
              <a:pPr>
                <a:defRPr/>
              </a:pPr>
              <a:t>04/02/1443</a:t>
            </a:fld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4F1EA-E33D-466E-8658-9604D151921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726FA-DD36-467D-BB23-6B2CAB88D8B4}" type="datetime1">
              <a:rPr lang="ar-SA"/>
              <a:pPr>
                <a:defRPr/>
              </a:pPr>
              <a:t>04/02/1443</a:t>
            </a:fld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04F85-658C-4EBD-9880-2F7622B70FD2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81E0A-6C58-466E-811F-03FDAC31DC37}" type="datetime1">
              <a:rPr lang="ar-SA"/>
              <a:pPr>
                <a:defRPr/>
              </a:pPr>
              <a:t>04/02/1443</a:t>
            </a:fld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2C9DF-8263-4E9F-9F94-8856F9E6D363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a-IR">
              <a:latin typeface="Tahoma" pitchFamily="34" charset="0"/>
              <a:cs typeface="Arial" pitchFamily="34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2733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Tahoma" pitchFamily="34" charset="0"/>
                <a:cs typeface="Arial" pitchFamily="34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2733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3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3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3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3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3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2734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736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2738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2739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739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739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739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22739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739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739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5E041E6D-D987-415C-873B-09A629278ADB}" type="datetime1">
              <a:rPr lang="ar-SA"/>
              <a:pPr>
                <a:defRPr/>
              </a:pPr>
              <a:t>04/02/1443</a:t>
            </a:fld>
            <a:endParaRPr lang="en-US"/>
          </a:p>
        </p:txBody>
      </p:sp>
      <p:sp>
        <p:nvSpPr>
          <p:cNvPr id="22739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9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62F5649-B1E6-45B9-A1A6-01A213714B2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31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E54C0-CC82-480C-8706-3E54F5EEB2AE}" type="slidenum">
              <a:rPr lang="fa-IR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57D6CF3-792D-495D-B7A4-074753AD9D73}" type="slidenum">
              <a:rPr lang="ar-SA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defRPr/>
              </a:pPr>
              <a:t>1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827088" y="2349500"/>
            <a:ext cx="7315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 anchorCtr="1"/>
          <a:lstStyle/>
          <a:p>
            <a:pPr marL="342900" indent="-342900" algn="ct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a-IR" sz="7200" b="1" dirty="0">
                <a:solidFill>
                  <a:srgbClr val="FFFF00"/>
                </a:solidFill>
                <a:latin typeface="IranNastaliq" pitchFamily="18" charset="0"/>
                <a:cs typeface="B Nazanin" pitchFamily="2" charset="-78"/>
              </a:rPr>
              <a:t>روش تحقيق</a:t>
            </a:r>
            <a:endParaRPr lang="en-US" sz="7200" b="1" dirty="0">
              <a:solidFill>
                <a:schemeClr val="hlink"/>
              </a:solidFill>
              <a:latin typeface="IranNastaliq" pitchFamily="18" charset="0"/>
              <a:cs typeface="B Nazanin" pitchFamily="2" charset="-78"/>
            </a:endParaRPr>
          </a:p>
          <a:p>
            <a:pPr marL="342900" indent="-342900" algn="ct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4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Research Methodology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339975" y="1557338"/>
            <a:ext cx="43434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/>
          <a:lstStyle/>
          <a:p>
            <a:pPr marL="342900" indent="-342900" algn="ct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a-IR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Zar" pitchFamily="2" charset="-78"/>
              </a:rPr>
              <a:t>گروه مهندسی بهداشت محیط</a:t>
            </a: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2843213" y="260350"/>
            <a:ext cx="33512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 anchor="ctr" anchorCtr="1"/>
          <a:lstStyle/>
          <a:p>
            <a:pPr algn="ctr" rtl="1">
              <a:defRPr/>
            </a:pPr>
            <a:r>
              <a:rPr lang="fa-IR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Zar" pitchFamily="2" charset="-78"/>
              </a:rPr>
              <a:t>دانشگاه علوم پزشکی اراک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Zar" pitchFamily="2" charset="-78"/>
              </a:rPr>
              <a:t> 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2484438" y="5084763"/>
            <a:ext cx="4035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/>
          <a:lstStyle/>
          <a:p>
            <a:pPr marL="342900" indent="-342900" algn="ct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a-IR" sz="3000" b="1" dirty="0">
                <a:solidFill>
                  <a:srgbClr val="FF0066"/>
                </a:solidFill>
                <a:latin typeface="Arial" pitchFamily="34" charset="0"/>
                <a:cs typeface="B Zar" pitchFamily="2" charset="-78"/>
              </a:rPr>
              <a:t>دکتر بهروز کریمی</a:t>
            </a:r>
            <a:endParaRPr lang="en-US" sz="3000" b="1" dirty="0">
              <a:solidFill>
                <a:srgbClr val="FF0066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2484438" y="1052513"/>
            <a:ext cx="40401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/>
          <a:lstStyle/>
          <a:p>
            <a:pPr marL="342900" indent="-342900" algn="ct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a-IR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Zar" pitchFamily="2" charset="-78"/>
              </a:rPr>
              <a:t>دانشکده بهداشت</a:t>
            </a:r>
            <a:endParaRPr lang="en-US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B Zar" pitchFamily="2" charset="-78"/>
            </a:endParaRP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149927"/>
          </a:xfrm>
        </p:spPr>
        <p:txBody>
          <a:bodyPr>
            <a:normAutofit/>
          </a:bodyPr>
          <a:lstStyle/>
          <a:p>
            <a:pPr algn="just" rtl="1">
              <a:buNone/>
            </a:pPr>
            <a:r>
              <a:rPr lang="fa-IR" dirty="0">
                <a:cs typeface="B Mitra" pitchFamily="2" charset="-78"/>
              </a:rPr>
              <a:t>در برنامه زمان بندی جدولی حاوی اهداف تحقیق و زمان دست یابی به هر یک از آنها تهیه می گردد. هر برنامه زمان بندی بایست حاوی چندین مرحله مهم از تحقیق باشد که آن را </a:t>
            </a:r>
            <a:r>
              <a:rPr lang="en-US" dirty="0">
                <a:cs typeface="B Mitra" pitchFamily="2" charset="-78"/>
              </a:rPr>
              <a:t>milestone </a:t>
            </a:r>
            <a:r>
              <a:rPr lang="fa-IR" dirty="0">
                <a:cs typeface="B Mitra" pitchFamily="2" charset="-78"/>
              </a:rPr>
              <a:t> می نامند. مراحل مهم تحقیق می تواند زمانی باشد که هر یک از اهداف تحقیق بدست آمده و امکان استفاده عملی از آن فراهم شده باشد.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Titr" pitchFamily="2" charset="-78"/>
              </a:rPr>
              <a:t>برنامه زمان بندی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B96B-BE5F-4529-8B1A-A1A0DB7D7C6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20201123_0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9800" y="3540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3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4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67421"/>
              </p:ext>
            </p:extLst>
          </p:nvPr>
        </p:nvGraphicFramePr>
        <p:xfrm>
          <a:off x="457200" y="1500172"/>
          <a:ext cx="8461376" cy="2953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7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2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04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63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1869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Mitra" pitchFamily="2" charset="-78"/>
                        </a:rPr>
                        <a:t>فعالیت تحقیقی</a:t>
                      </a:r>
                      <a:endParaRPr lang="en-US" dirty="0">
                        <a:cs typeface="B Mitr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Mitra" pitchFamily="2" charset="-78"/>
                        </a:rPr>
                        <a:t>هفته اول</a:t>
                      </a:r>
                      <a:endParaRPr lang="en-US" dirty="0">
                        <a:cs typeface="B Mitr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Mitra" pitchFamily="2" charset="-78"/>
                        </a:rPr>
                        <a:t>هفته دوم</a:t>
                      </a:r>
                      <a:endParaRPr lang="en-US" dirty="0">
                        <a:cs typeface="B Mitr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Mitra" pitchFamily="2" charset="-78"/>
                        </a:rPr>
                        <a:t>عفته سوم</a:t>
                      </a:r>
                      <a:endParaRPr lang="en-US" dirty="0">
                        <a:cs typeface="B Mitr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cs typeface="B Mitra" pitchFamily="2" charset="-78"/>
                        </a:rPr>
                        <a:t>هفته چهارم</a:t>
                      </a:r>
                      <a:endParaRPr lang="en-US" dirty="0">
                        <a:cs typeface="B Mitr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869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tx1"/>
                          </a:solidFill>
                          <a:cs typeface="B Mitra" pitchFamily="2" charset="-78"/>
                        </a:rPr>
                        <a:t>بررسی</a:t>
                      </a:r>
                      <a:r>
                        <a:rPr lang="fa-IR" baseline="0" dirty="0">
                          <a:solidFill>
                            <a:schemeClr val="tx1"/>
                          </a:solidFill>
                          <a:cs typeface="B Mitra" pitchFamily="2" charset="-78"/>
                        </a:rPr>
                        <a:t> متون پیشین</a:t>
                      </a:r>
                      <a:endParaRPr lang="en-US" dirty="0">
                        <a:solidFill>
                          <a:schemeClr val="tx1"/>
                        </a:solidFill>
                        <a:cs typeface="B Mitr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  <a:cs typeface="B Mitr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  <a:cs typeface="B Mitr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  <a:cs typeface="B Mitr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  <a:cs typeface="B Mitr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869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tx1"/>
                          </a:solidFill>
                          <a:cs typeface="B Mitra" pitchFamily="2" charset="-78"/>
                        </a:rPr>
                        <a:t>ساخت پایلوت</a:t>
                      </a:r>
                      <a:endParaRPr lang="en-US" dirty="0">
                        <a:solidFill>
                          <a:schemeClr val="tx1"/>
                        </a:solidFill>
                        <a:cs typeface="B Mitr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cs typeface="B Mitr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cs typeface="B Mitr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cs typeface="B Mitr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cs typeface="B Mitr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869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chemeClr val="tx1"/>
                          </a:solidFill>
                          <a:cs typeface="B Mitra" pitchFamily="2" charset="-78"/>
                        </a:rPr>
                        <a:t>ایجاد لایه میکروبی</a:t>
                      </a:r>
                      <a:r>
                        <a:rPr lang="fa-IR" baseline="0" dirty="0">
                          <a:solidFill>
                            <a:schemeClr val="tx1"/>
                          </a:solidFill>
                          <a:cs typeface="B Mitra" pitchFamily="2" charset="-78"/>
                        </a:rPr>
                        <a:t> بر روی بستر پایلوت</a:t>
                      </a:r>
                      <a:endParaRPr lang="en-US" dirty="0">
                        <a:solidFill>
                          <a:schemeClr val="tx1"/>
                        </a:solidFill>
                        <a:cs typeface="B Mitr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cs typeface="B Mitr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cs typeface="B Mitr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cs typeface="B Mitr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cs typeface="B Mitr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869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dirty="0">
                          <a:solidFill>
                            <a:schemeClr val="tx1"/>
                          </a:solidFill>
                          <a:effectLst/>
                          <a:cs typeface="B Mitra" pitchFamily="2" charset="-78"/>
                        </a:rPr>
                        <a:t>بررسی راندمان صافی چکنده بیولوژیک در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cs typeface="B Mitra" pitchFamily="2" charset="-78"/>
                        </a:rPr>
                        <a:t>pH</a:t>
                      </a:r>
                      <a:r>
                        <a:rPr lang="fa-IR" sz="1800" b="0" dirty="0">
                          <a:solidFill>
                            <a:schemeClr val="tx1"/>
                          </a:solidFill>
                          <a:effectLst/>
                          <a:cs typeface="B Mitra" pitchFamily="2" charset="-78"/>
                        </a:rPr>
                        <a:t>های مختلف</a:t>
                      </a:r>
                      <a:endParaRPr lang="en-US" dirty="0">
                        <a:solidFill>
                          <a:schemeClr val="tx1"/>
                        </a:solidFill>
                        <a:cs typeface="B Mitr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cs typeface="B Mitr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cs typeface="B Mitr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cs typeface="B Mitr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cs typeface="B Mitr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869"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tx1"/>
                          </a:solidFill>
                          <a:cs typeface="B Mitra" pitchFamily="2" charset="-78"/>
                        </a:rPr>
                        <a:t>نگراش مقالات و شرکت در همایش های مختلف</a:t>
                      </a:r>
                      <a:endParaRPr lang="en-US" dirty="0">
                        <a:solidFill>
                          <a:schemeClr val="tx1"/>
                        </a:solidFill>
                        <a:cs typeface="B Mitr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cs typeface="B Mitr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cs typeface="B Mitr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cs typeface="B Mitr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cs typeface="B Mitr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8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>
                          <a:solidFill>
                            <a:schemeClr val="tx1"/>
                          </a:solidFill>
                          <a:cs typeface="B Mitra" pitchFamily="2" charset="-78"/>
                        </a:rPr>
                        <a:t>نگارش گزارش نهایی</a:t>
                      </a:r>
                      <a:endParaRPr lang="en-US" dirty="0">
                        <a:solidFill>
                          <a:schemeClr val="tx1"/>
                        </a:solidFill>
                        <a:cs typeface="B Mitr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cs typeface="B Mitr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cs typeface="B Mitr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cs typeface="B Mitr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cs typeface="B Mitra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Titr" pitchFamily="2" charset="-78"/>
              </a:rPr>
              <a:t>نمونه ای از جدول برنامه زمان بندی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B96B-BE5F-4529-8B1A-A1A0DB7D7C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44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Budgeting</a:t>
            </a:r>
            <a:r>
              <a:rPr lang="fa-IR" dirty="0">
                <a:effectLst/>
              </a:rPr>
              <a:t> یا هزینه 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هزینه های پرسنلی</a:t>
            </a:r>
          </a:p>
          <a:p>
            <a:r>
              <a:rPr lang="fa-IR" dirty="0"/>
              <a:t>هزینه وسایل مصرفی</a:t>
            </a:r>
          </a:p>
          <a:p>
            <a:r>
              <a:rPr lang="fa-IR" dirty="0"/>
              <a:t>هزینه وسایل غیر مصرفی</a:t>
            </a:r>
          </a:p>
          <a:p>
            <a:r>
              <a:rPr lang="fa-IR" dirty="0"/>
              <a:t>هزینه سفر</a:t>
            </a:r>
          </a:p>
          <a:p>
            <a:r>
              <a:rPr lang="fa-IR" dirty="0"/>
              <a:t>سایر هزینه ها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6A4CA-7587-4E79-B547-DEE7ECA4510B}" type="slidenum">
              <a:rPr lang="fa-IR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75092"/>
      </p:ext>
    </p:extLst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Ripple 10">
      <a:dk1>
        <a:srgbClr val="000066"/>
      </a:dk1>
      <a:lt1>
        <a:srgbClr val="FFFFFF"/>
      </a:lt1>
      <a:dk2>
        <a:srgbClr val="000037"/>
      </a:dk2>
      <a:lt2>
        <a:srgbClr val="FFFFFF"/>
      </a:lt2>
      <a:accent1>
        <a:srgbClr val="000066"/>
      </a:accent1>
      <a:accent2>
        <a:srgbClr val="00008D"/>
      </a:accent2>
      <a:accent3>
        <a:srgbClr val="AAAAAE"/>
      </a:accent3>
      <a:accent4>
        <a:srgbClr val="DADADA"/>
      </a:accent4>
      <a:accent5>
        <a:srgbClr val="AAAAB8"/>
      </a:accent5>
      <a:accent6>
        <a:srgbClr val="00007F"/>
      </a:accent6>
      <a:hlink>
        <a:srgbClr val="FFFFFF"/>
      </a:hlink>
      <a:folHlink>
        <a:srgbClr val="FFFFFF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10">
        <a:dk1>
          <a:srgbClr val="000066"/>
        </a:dk1>
        <a:lt1>
          <a:srgbClr val="FFFFFF"/>
        </a:lt1>
        <a:dk2>
          <a:srgbClr val="000037"/>
        </a:dk2>
        <a:lt2>
          <a:srgbClr val="FFFFFF"/>
        </a:lt2>
        <a:accent1>
          <a:srgbClr val="000066"/>
        </a:accent1>
        <a:accent2>
          <a:srgbClr val="00008D"/>
        </a:accent2>
        <a:accent3>
          <a:srgbClr val="AAAAAE"/>
        </a:accent3>
        <a:accent4>
          <a:srgbClr val="DADADA"/>
        </a:accent4>
        <a:accent5>
          <a:srgbClr val="AAAAB8"/>
        </a:accent5>
        <a:accent6>
          <a:srgbClr val="00007F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13995</TotalTime>
  <Words>158</Words>
  <Application>Microsoft Office PowerPoint</Application>
  <PresentationFormat>On-screen Show (4:3)</PresentationFormat>
  <Paragraphs>31</Paragraphs>
  <Slides>4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  <vt:variant>
        <vt:lpstr>Custom Shows</vt:lpstr>
      </vt:variant>
      <vt:variant>
        <vt:i4>1</vt:i4>
      </vt:variant>
    </vt:vector>
  </HeadingPairs>
  <TitlesOfParts>
    <vt:vector size="14" baseType="lpstr">
      <vt:lpstr>Arial</vt:lpstr>
      <vt:lpstr>B Mitra</vt:lpstr>
      <vt:lpstr>Calibri</vt:lpstr>
      <vt:lpstr>IranNastaliq</vt:lpstr>
      <vt:lpstr>Tahoma</vt:lpstr>
      <vt:lpstr>Times New Roman</vt:lpstr>
      <vt:lpstr>Wingdings</vt:lpstr>
      <vt:lpstr>Yevida Potens</vt:lpstr>
      <vt:lpstr>Ripple</vt:lpstr>
      <vt:lpstr>PowerPoint Presentation</vt:lpstr>
      <vt:lpstr>برنامه زمان بندی</vt:lpstr>
      <vt:lpstr>نمونه ای از جدول برنامه زمان بندی</vt:lpstr>
      <vt:lpstr>Budgeting یا هزینه ها</vt:lpstr>
      <vt:lpstr>Custom Show 1</vt:lpstr>
    </vt:vector>
  </TitlesOfParts>
  <Company>sepid rayaneh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sepid</dc:creator>
  <cp:lastModifiedBy>MRT</cp:lastModifiedBy>
  <cp:revision>1435</cp:revision>
  <dcterms:created xsi:type="dcterms:W3CDTF">2009-11-20T05:59:55Z</dcterms:created>
  <dcterms:modified xsi:type="dcterms:W3CDTF">2021-09-11T09:34:10Z</dcterms:modified>
</cp:coreProperties>
</file>